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5" r:id="rId4"/>
  </p:sldMasterIdLst>
  <p:notesMasterIdLst>
    <p:notesMasterId r:id="rId19"/>
  </p:notesMasterIdLst>
  <p:handoutMasterIdLst>
    <p:handoutMasterId r:id="rId20"/>
  </p:handoutMasterIdLst>
  <p:sldIdLst>
    <p:sldId id="1602" r:id="rId5"/>
    <p:sldId id="1603" r:id="rId6"/>
    <p:sldId id="1597" r:id="rId7"/>
    <p:sldId id="1596" r:id="rId8"/>
    <p:sldId id="1598" r:id="rId9"/>
    <p:sldId id="1592" r:id="rId10"/>
    <p:sldId id="1595" r:id="rId11"/>
    <p:sldId id="1599" r:id="rId12"/>
    <p:sldId id="1600" r:id="rId13"/>
    <p:sldId id="1601" r:id="rId14"/>
    <p:sldId id="1604" r:id="rId15"/>
    <p:sldId id="1605" r:id="rId16"/>
    <p:sldId id="1579" r:id="rId17"/>
    <p:sldId id="1577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2"/>
            <p14:sldId id="1603"/>
          </p14:sldIdLst>
        </p14:section>
        <p14:section name="Compose Extensions" id="{FCAE9590-1FC3-4C3E-988E-3DAD4BC4CA4C}">
          <p14:sldIdLst>
            <p14:sldId id="1597"/>
            <p14:sldId id="1596"/>
            <p14:sldId id="1598"/>
            <p14:sldId id="1592"/>
            <p14:sldId id="1595"/>
            <p14:sldId id="1599"/>
            <p14:sldId id="1600"/>
            <p14:sldId id="1601"/>
            <p14:sldId id="1604"/>
          </p14:sldIdLst>
        </p14:section>
        <p14:section name="Summary" id="{2374C0DF-0261-42A5-9F32-BDACB2532B76}">
          <p14:sldIdLst>
            <p14:sldId id="1605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 autoAdjust="0"/>
    <p:restoredTop sz="86430" autoAdjust="0"/>
  </p:normalViewPr>
  <p:slideViewPr>
    <p:cSldViewPr snapToGrid="0">
      <p:cViewPr>
        <p:scale>
          <a:sx n="90" d="100"/>
          <a:sy n="90" d="100"/>
        </p:scale>
        <p:origin x="2334" y="162"/>
      </p:cViewPr>
      <p:guideLst/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1640718C-BC42-42BE-862E-3C08FDB28048}"/>
    <pc:docChg chg="undo custSel modSld">
      <pc:chgData name="Paul Wilcox" userId="be6daff017ddb434" providerId="LiveId" clId="{1640718C-BC42-42BE-862E-3C08FDB28048}" dt="2017-10-06T03:58:31.938" v="27" actId="20577"/>
      <pc:docMkLst>
        <pc:docMk/>
      </pc:docMkLst>
      <pc:sldChg chg="addSp delSp modSp">
        <pc:chgData name="Paul Wilcox" userId="be6daff017ddb434" providerId="LiveId" clId="{1640718C-BC42-42BE-862E-3C08FDB28048}" dt="2017-10-06T03:57:26.280" v="23" actId="14100"/>
        <pc:sldMkLst>
          <pc:docMk/>
          <pc:sldMk cId="3427640051" sldId="1596"/>
        </pc:sldMkLst>
        <pc:spChg chg="del">
          <ac:chgData name="Paul Wilcox" userId="be6daff017ddb434" providerId="LiveId" clId="{1640718C-BC42-42BE-862E-3C08FDB28048}" dt="2017-10-06T03:57:02.071" v="17" actId="478"/>
          <ac:spMkLst>
            <pc:docMk/>
            <pc:sldMk cId="3427640051" sldId="1596"/>
            <ac:spMk id="2" creationId="{B791FFD1-CA6D-4266-BFC9-B7DFC16FBAB9}"/>
          </ac:spMkLst>
        </pc:spChg>
        <pc:spChg chg="mod">
          <ac:chgData name="Paul Wilcox" userId="be6daff017ddb434" providerId="LiveId" clId="{1640718C-BC42-42BE-862E-3C08FDB28048}" dt="2017-10-06T03:57:19.532" v="21" actId="1076"/>
          <ac:spMkLst>
            <pc:docMk/>
            <pc:sldMk cId="3427640051" sldId="1596"/>
            <ac:spMk id="4" creationId="{3D4CCDDE-0DF3-4DA7-BCE4-4755E8B00CFB}"/>
          </ac:spMkLst>
        </pc:spChg>
        <pc:cxnChg chg="mod">
          <ac:chgData name="Paul Wilcox" userId="be6daff017ddb434" providerId="LiveId" clId="{1640718C-BC42-42BE-862E-3C08FDB28048}" dt="2017-10-06T03:57:23.611" v="22" actId="14100"/>
          <ac:cxnSpMkLst>
            <pc:docMk/>
            <pc:sldMk cId="3427640051" sldId="1596"/>
            <ac:cxnSpMk id="6" creationId="{68FFB494-CD08-4238-9431-AE4CF3F850A6}"/>
          </ac:cxnSpMkLst>
        </pc:cxnChg>
        <pc:cxnChg chg="add mod">
          <ac:chgData name="Paul Wilcox" userId="be6daff017ddb434" providerId="LiveId" clId="{1640718C-BC42-42BE-862E-3C08FDB28048}" dt="2017-10-06T03:57:26.280" v="23" actId="14100"/>
          <ac:cxnSpMkLst>
            <pc:docMk/>
            <pc:sldMk cId="3427640051" sldId="1596"/>
            <ac:cxnSpMk id="8" creationId="{C6CCC764-1B55-47C4-9723-1640A3518C74}"/>
          </ac:cxnSpMkLst>
        </pc:cxnChg>
      </pc:sldChg>
      <pc:sldChg chg="modSp">
        <pc:chgData name="Paul Wilcox" userId="be6daff017ddb434" providerId="LiveId" clId="{1640718C-BC42-42BE-862E-3C08FDB28048}" dt="2017-10-06T03:58:31.938" v="27" actId="20577"/>
        <pc:sldMkLst>
          <pc:docMk/>
          <pc:sldMk cId="2262109862" sldId="1601"/>
        </pc:sldMkLst>
        <pc:spChg chg="mod">
          <ac:chgData name="Paul Wilcox" userId="be6daff017ddb434" providerId="LiveId" clId="{1640718C-BC42-42BE-862E-3C08FDB28048}" dt="2017-10-06T03:58:31.938" v="27" actId="20577"/>
          <ac:spMkLst>
            <pc:docMk/>
            <pc:sldMk cId="2262109862" sldId="1601"/>
            <ac:spMk id="12" creationId="{1AA664BD-D31F-42E0-97B9-C3D205D55EA3}"/>
          </ac:spMkLst>
        </pc:spChg>
        <pc:spChg chg="mod">
          <ac:chgData name="Paul Wilcox" userId="be6daff017ddb434" providerId="LiveId" clId="{1640718C-BC42-42BE-862E-3C08FDB28048}" dt="2017-10-06T03:58:28.364" v="25" actId="20577"/>
          <ac:spMkLst>
            <pc:docMk/>
            <pc:sldMk cId="2262109862" sldId="1601"/>
            <ac:spMk id="13" creationId="{FE3288D8-917D-442A-8157-2F96DCED2870}"/>
          </ac:spMkLst>
        </pc:spChg>
      </pc:sldChg>
      <pc:sldChg chg="modSp">
        <pc:chgData name="Paul Wilcox" userId="be6daff017ddb434" providerId="LiveId" clId="{1640718C-BC42-42BE-862E-3C08FDB28048}" dt="2017-10-06T03:56:14.703" v="16" actId="20577"/>
        <pc:sldMkLst>
          <pc:docMk/>
          <pc:sldMk cId="572063235" sldId="1602"/>
        </pc:sldMkLst>
        <pc:spChg chg="mod">
          <ac:chgData name="Paul Wilcox" userId="be6daff017ddb434" providerId="LiveId" clId="{1640718C-BC42-42BE-862E-3C08FDB28048}" dt="2017-10-06T03:56:14.703" v="16" actId="20577"/>
          <ac:spMkLst>
            <pc:docMk/>
            <pc:sldMk cId="572063235" sldId="1602"/>
            <ac:spMk id="4" creationId="{892B0493-1FB0-43EB-BC78-E853B3770FCC}"/>
          </ac:spMkLst>
        </pc:spChg>
      </pc:sldChg>
      <pc:sldChg chg="modSp">
        <pc:chgData name="Paul Wilcox" userId="be6daff017ddb434" providerId="LiveId" clId="{1640718C-BC42-42BE-862E-3C08FDB28048}" dt="2017-10-06T03:55:59.846" v="14" actId="20577"/>
        <pc:sldMkLst>
          <pc:docMk/>
          <pc:sldMk cId="1350468382" sldId="1603"/>
        </pc:sldMkLst>
        <pc:spChg chg="mod">
          <ac:chgData name="Paul Wilcox" userId="be6daff017ddb434" providerId="LiveId" clId="{1640718C-BC42-42BE-862E-3C08FDB28048}" dt="2017-10-06T03:55:59.846" v="14" actId="20577"/>
          <ac:spMkLst>
            <pc:docMk/>
            <pc:sldMk cId="1350468382" sldId="1603"/>
            <ac:spMk id="4" creationId="{00000000-0000-0000-0000-000000000000}"/>
          </ac:spMkLst>
        </pc:spChg>
      </pc:sldChg>
    </pc:docChg>
  </pc:docChgLst>
  <pc:docChgLst>
    <pc:chgData name="Paul Wilcox" userId="be6daff017ddb434" providerId="LiveId" clId="{E8F4F411-E44B-4E7D-85C1-A991E0917A3F}"/>
    <pc:docChg chg="custSel modSld modMainMaster">
      <pc:chgData name="Paul Wilcox" userId="be6daff017ddb434" providerId="LiveId" clId="{E8F4F411-E44B-4E7D-85C1-A991E0917A3F}" dt="2017-10-06T04:11:25.968" v="6"/>
      <pc:docMkLst>
        <pc:docMk/>
      </pc:docMkLst>
      <pc:sldChg chg="modTransition">
        <pc:chgData name="Paul Wilcox" userId="be6daff017ddb434" providerId="LiveId" clId="{E8F4F411-E44B-4E7D-85C1-A991E0917A3F}" dt="2017-10-06T04:11:25.968" v="6"/>
        <pc:sldMkLst>
          <pc:docMk/>
          <pc:sldMk cId="2055269796" sldId="1577"/>
        </pc:sldMkLst>
      </pc:sldChg>
      <pc:sldMasterChg chg="delSldLayout modSldLayout">
        <pc:chgData name="Paul Wilcox" userId="be6daff017ddb434" providerId="LiveId" clId="{E8F4F411-E44B-4E7D-85C1-A991E0917A3F}" dt="2017-10-06T04:11:15.955" v="4" actId="2696"/>
        <pc:sldMasterMkLst>
          <pc:docMk/>
          <pc:sldMasterMk cId="4155754344" sldId="2147484575"/>
        </pc:sldMasterMkLst>
        <pc:sldLayoutChg chg="del">
          <pc:chgData name="Paul Wilcox" userId="be6daff017ddb434" providerId="LiveId" clId="{E8F4F411-E44B-4E7D-85C1-A991E0917A3F}" dt="2017-10-06T04:11:09.671" v="2" actId="2696"/>
          <pc:sldLayoutMkLst>
            <pc:docMk/>
            <pc:sldMasterMk cId="4155754344" sldId="2147484575"/>
            <pc:sldLayoutMk cId="2891338014" sldId="2147484577"/>
          </pc:sldLayoutMkLst>
        </pc:sldLayoutChg>
        <pc:sldLayoutChg chg="del">
          <pc:chgData name="Paul Wilcox" userId="be6daff017ddb434" providerId="LiveId" clId="{E8F4F411-E44B-4E7D-85C1-A991E0917A3F}" dt="2017-10-06T04:11:09.660" v="1" actId="2696"/>
          <pc:sldLayoutMkLst>
            <pc:docMk/>
            <pc:sldMasterMk cId="4155754344" sldId="2147484575"/>
            <pc:sldLayoutMk cId="3082236804" sldId="2147484578"/>
          </pc:sldLayoutMkLst>
        </pc:sldLayoutChg>
        <pc:sldLayoutChg chg="delSp">
          <pc:chgData name="Paul Wilcox" userId="be6daff017ddb434" providerId="LiveId" clId="{E8F4F411-E44B-4E7D-85C1-A991E0917A3F}" dt="2017-10-06T04:11:06.006" v="0" actId="478"/>
          <pc:sldLayoutMkLst>
            <pc:docMk/>
            <pc:sldMasterMk cId="4155754344" sldId="2147484575"/>
            <pc:sldLayoutMk cId="1251505926" sldId="2147484580"/>
          </pc:sldLayoutMkLst>
          <pc:picChg chg="del">
            <ac:chgData name="Paul Wilcox" userId="be6daff017ddb434" providerId="LiveId" clId="{E8F4F411-E44B-4E7D-85C1-A991E0917A3F}" dt="2017-10-06T04:11:06.006" v="0" actId="478"/>
            <ac:picMkLst>
              <pc:docMk/>
              <pc:sldMasterMk cId="4155754344" sldId="2147484575"/>
              <pc:sldLayoutMk cId="1251505926" sldId="2147484580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E8F4F411-E44B-4E7D-85C1-A991E0917A3F}" dt="2017-10-06T04:11:15.937" v="3" actId="2696"/>
          <pc:sldLayoutMkLst>
            <pc:docMk/>
            <pc:sldMasterMk cId="4155754344" sldId="2147484575"/>
            <pc:sldLayoutMk cId="3341629986" sldId="2147484592"/>
          </pc:sldLayoutMkLst>
        </pc:sldLayoutChg>
        <pc:sldLayoutChg chg="del">
          <pc:chgData name="Paul Wilcox" userId="be6daff017ddb434" providerId="LiveId" clId="{E8F4F411-E44B-4E7D-85C1-A991E0917A3F}" dt="2017-10-06T04:11:15.955" v="4" actId="2696"/>
          <pc:sldLayoutMkLst>
            <pc:docMk/>
            <pc:sldMasterMk cId="4155754344" sldId="2147484575"/>
            <pc:sldLayoutMk cId="500680935" sldId="21474845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8/21/2018 8:02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microsoft-teams/code#microsoft-teams-extensions-for-the-bot-builder-sdk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92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58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demo extension searches against</a:t>
            </a:r>
            <a:r>
              <a:rPr lang="en-US" baseline="0" dirty="0"/>
              <a:t> a list of channels supported by the bot framework. Type “sky” or “team” in the search box to find popular Microsoft channels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8/21/2018 8:02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893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90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7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4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8/21/2018 8:02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89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9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At its core, a compose extension is a cloud-hosted service that listens to user requests and responds with structured data, such as cards. You integrate your service with Microsoft Teams via Bot Framework </a:t>
            </a:r>
            <a:r>
              <a:rPr lang="en-US" dirty="0"/>
              <a:t>Activity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objects. Our .NET and Node.js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extensions for the Bot Builder SDK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can help you add compose extension functionality to your app.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39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commandExtension</a:t>
            </a:r>
            <a:r>
              <a:rPr lang="en-US" dirty="0"/>
              <a:t> is part</a:t>
            </a:r>
            <a:r>
              <a:rPr lang="en-US" baseline="0" dirty="0"/>
              <a:t> of the </a:t>
            </a:r>
            <a:r>
              <a:rPr lang="en-US" baseline="0" dirty="0" err="1"/>
              <a:t>manifest.json</a:t>
            </a:r>
            <a:r>
              <a:rPr lang="en-US" baseline="0" dirty="0"/>
              <a:t> file</a:t>
            </a:r>
          </a:p>
          <a:p>
            <a:r>
              <a:rPr lang="en-US" baseline="0" dirty="0"/>
              <a:t>Scope determines if 1:1 (personal) or channel (team)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are required except “</a:t>
            </a:r>
            <a:r>
              <a:rPr lang="en-US" dirty="0" err="1"/>
              <a:t>initialRun</a:t>
            </a:r>
            <a:r>
              <a:rPr lang="en-US" dirty="0"/>
              <a:t>”. Should</a:t>
            </a:r>
            <a:r>
              <a:rPr lang="en-US" baseline="0" dirty="0"/>
              <a:t> included it for completeness, just set value to false.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6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9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07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3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57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495678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4797562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8812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5536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226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84316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480756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146648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569541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141214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8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6213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4838148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52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520553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8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05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9254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8239990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085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1932721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0546209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2608443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4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9" r:id="rId2"/>
    <p:sldLayoutId id="2147484580" r:id="rId3"/>
    <p:sldLayoutId id="2147484581" r:id="rId4"/>
    <p:sldLayoutId id="2147484582" r:id="rId5"/>
    <p:sldLayoutId id="2147484583" r:id="rId6"/>
    <p:sldLayoutId id="2147484584" r:id="rId7"/>
    <p:sldLayoutId id="2147484585" r:id="rId8"/>
    <p:sldLayoutId id="2147484586" r:id="rId9"/>
    <p:sldLayoutId id="2147484587" r:id="rId10"/>
    <p:sldLayoutId id="2147484588" r:id="rId11"/>
    <p:sldLayoutId id="2147484589" r:id="rId12"/>
    <p:sldLayoutId id="2147484590" r:id="rId13"/>
    <p:sldLayoutId id="2147484591" r:id="rId14"/>
    <p:sldLayoutId id="2147484594" r:id="rId15"/>
    <p:sldLayoutId id="2147484595" r:id="rId16"/>
    <p:sldLayoutId id="2147484596" r:id="rId17"/>
    <p:sldLayoutId id="2147484597" r:id="rId18"/>
    <p:sldLayoutId id="2147484598" r:id="rId19"/>
    <p:sldLayoutId id="2147484599" r:id="rId20"/>
    <p:sldLayoutId id="2147484600" r:id="rId21"/>
    <p:sldLayoutId id="2147484601" r:id="rId22"/>
    <p:sldLayoutId id="2147484602" r:id="rId23"/>
    <p:sldLayoutId id="2147484603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286811"/>
            <a:ext cx="8229599" cy="1828800"/>
          </a:xfrm>
        </p:spPr>
        <p:txBody>
          <a:bodyPr/>
          <a:lstStyle/>
          <a:p>
            <a:r>
              <a:rPr lang="en-US" sz="4800" dirty="0"/>
              <a:t>Microsoft Teams Apps – Advanced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15611"/>
            <a:ext cx="8527440" cy="730183"/>
          </a:xfrm>
        </p:spPr>
        <p:txBody>
          <a:bodyPr/>
          <a:lstStyle/>
          <a:p>
            <a:r>
              <a:rPr lang="en-US" dirty="0"/>
              <a:t>Messaging Extensions</a:t>
            </a:r>
            <a:r>
              <a:rPr lang="en-US" dirty="0">
                <a:noFill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572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3AD7F7-17F1-46BB-BA1D-33AACDB2C173}"/>
              </a:ext>
            </a:extLst>
          </p:cNvPr>
          <p:cNvSpPr/>
          <p:nvPr/>
        </p:nvSpPr>
        <p:spPr bwMode="auto">
          <a:xfrm>
            <a:off x="0" y="4030579"/>
            <a:ext cx="12436475" cy="217771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CDFAE6A-2D36-43BC-B9BD-35AA8677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– Other considerations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A664BD-D31F-42E0-97B9-C3D205D55E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995296"/>
            <a:ext cx="5454399" cy="1500411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Authenticated requests to Extension service</a:t>
            </a:r>
          </a:p>
          <a:p>
            <a:pPr lvl="0"/>
            <a:r>
              <a:rPr lang="en-US" sz="1600" b="0" dirty="0">
                <a:solidFill>
                  <a:srgbClr val="2F2F2F"/>
                </a:solidFill>
              </a:rPr>
              <a:t>Activity payload includes a Teams-generated id that represents the user</a:t>
            </a:r>
          </a:p>
          <a:p>
            <a:pPr lvl="0"/>
            <a:r>
              <a:rPr lang="en-US" sz="1600" b="0" dirty="0">
                <a:solidFill>
                  <a:srgbClr val="2F2F2F"/>
                </a:solidFill>
              </a:rPr>
              <a:t>Activity payload includes Channel/Team/Tenant IDs</a:t>
            </a:r>
          </a:p>
          <a:p>
            <a:endParaRPr lang="en-US" sz="20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3288D8-917D-442A-8157-2F96DCED2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797132" cy="1615827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Authenticating users to your system</a:t>
            </a:r>
          </a:p>
          <a:p>
            <a:r>
              <a:rPr lang="en-US" sz="1600" b="0" dirty="0">
                <a:solidFill>
                  <a:srgbClr val="2F2F2F"/>
                </a:solidFill>
              </a:rPr>
              <a:t>No tokens!</a:t>
            </a:r>
          </a:p>
          <a:p>
            <a:r>
              <a:rPr lang="en-US" sz="1600" b="0" dirty="0">
                <a:solidFill>
                  <a:srgbClr val="2F2F2F"/>
                </a:solidFill>
              </a:rPr>
              <a:t>Response to query event can be </a:t>
            </a:r>
            <a:r>
              <a:rPr lang="en-US" sz="1600" b="0" dirty="0" err="1">
                <a:solidFill>
                  <a:srgbClr val="2F2F2F"/>
                </a:solidFill>
              </a:rPr>
              <a:t>auth</a:t>
            </a:r>
            <a:r>
              <a:rPr lang="en-US" sz="1600" b="0" dirty="0">
                <a:solidFill>
                  <a:srgbClr val="2F2F2F"/>
                </a:solidFill>
              </a:rPr>
              <a:t> command instead of result</a:t>
            </a:r>
          </a:p>
          <a:p>
            <a:r>
              <a:rPr lang="en-US" sz="1600" b="0" dirty="0">
                <a:solidFill>
                  <a:srgbClr val="2F2F2F"/>
                </a:solidFill>
              </a:rPr>
              <a:t>Provide </a:t>
            </a:r>
            <a:r>
              <a:rPr lang="en-US" sz="1600" b="0" dirty="0" err="1">
                <a:solidFill>
                  <a:srgbClr val="2F2F2F"/>
                </a:solidFill>
              </a:rPr>
              <a:t>Url</a:t>
            </a:r>
            <a:r>
              <a:rPr lang="en-US" sz="1600" b="0" dirty="0">
                <a:solidFill>
                  <a:srgbClr val="2F2F2F"/>
                </a:solidFill>
              </a:rPr>
              <a:t> to page that initiates login/token acquisition</a:t>
            </a:r>
          </a:p>
          <a:p>
            <a:r>
              <a:rPr lang="en-US" sz="1600" b="0" dirty="0">
                <a:solidFill>
                  <a:srgbClr val="2F2F2F"/>
                </a:solidFill>
              </a:rPr>
              <a:t>Developer must associate Token/UPN with Teams-provided ID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048FCF-1236-47AB-BA17-D497F727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" y="4302682"/>
            <a:ext cx="1736641" cy="17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986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/>
            </a:br>
            <a:r>
              <a:rPr lang="en-US" sz="2800"/>
              <a:t>Messaging </a:t>
            </a:r>
            <a:r>
              <a:rPr lang="en-US" sz="2800" dirty="0"/>
              <a:t>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769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914774" cy="917575"/>
          </a:xfrm>
        </p:spPr>
        <p:txBody>
          <a:bodyPr/>
          <a:lstStyle/>
          <a:p>
            <a:r>
              <a:rPr lang="en-US" sz="2800" dirty="0"/>
              <a:t>Compose Extensions</a:t>
            </a:r>
            <a:r>
              <a:rPr lang="en-US" sz="2800" dirty="0">
                <a:noFill/>
              </a:rP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Introduction to Messaging Extensions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Deep-dive into building extension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pic>
        <p:nvPicPr>
          <p:cNvPr id="8" name="Picture 7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4819F267-D497-4BFF-9D20-A7014E094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9" r="16165"/>
          <a:stretch/>
        </p:blipFill>
        <p:spPr>
          <a:xfrm>
            <a:off x="5257800" y="0"/>
            <a:ext cx="71786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2C0E123F-EE0E-4066-85FC-44C59CE013D7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245" y="1997075"/>
            <a:ext cx="4371623" cy="2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CF8588-CC86-47CE-BF91-E3A52A41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Messaging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6176C-279E-486A-AB4E-D0C3EADB30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5527100" cy="1269578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Share your content in a channel or chat</a:t>
            </a:r>
          </a:p>
          <a:p>
            <a:r>
              <a:rPr lang="en-US" b="0" dirty="0">
                <a:solidFill>
                  <a:schemeClr val="tx1"/>
                </a:solidFill>
              </a:rPr>
              <a:t>Users select entity from your extension/app</a:t>
            </a:r>
          </a:p>
          <a:p>
            <a:r>
              <a:rPr lang="en-US" b="0" dirty="0">
                <a:solidFill>
                  <a:schemeClr val="tx1"/>
                </a:solidFill>
              </a:rPr>
              <a:t>Card added to message</a:t>
            </a:r>
          </a:p>
          <a:p>
            <a:r>
              <a:rPr lang="en-US" b="0" dirty="0">
                <a:solidFill>
                  <a:schemeClr val="tx1"/>
                </a:solidFill>
              </a:rPr>
              <a:t>Conversation is about an item in your service</a:t>
            </a: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2C3E4-4ABB-4426-AB29-03CF75B85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0554" y="5026024"/>
            <a:ext cx="5537771" cy="1269578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Entity display is customizable</a:t>
            </a:r>
          </a:p>
          <a:p>
            <a:r>
              <a:rPr lang="en-US" b="0" dirty="0">
                <a:solidFill>
                  <a:schemeClr val="tx1"/>
                </a:solidFill>
              </a:rPr>
              <a:t>Initial display control</a:t>
            </a:r>
          </a:p>
          <a:p>
            <a:r>
              <a:rPr lang="en-US" b="0" dirty="0">
                <a:solidFill>
                  <a:schemeClr val="tx1"/>
                </a:solidFill>
              </a:rPr>
              <a:t>Automatic rendering &amp; submission of search</a:t>
            </a:r>
          </a:p>
          <a:p>
            <a:r>
              <a:rPr lang="en-US" b="0" dirty="0">
                <a:solidFill>
                  <a:schemeClr val="tx1"/>
                </a:solidFill>
              </a:rPr>
              <a:t>You decide entities and render in cards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6A60C4-7861-4C33-8B0C-013C3FC84ADE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/>
          <a:stretch>
            <a:fillRect/>
          </a:stretch>
        </p:blipFill>
        <p:spPr>
          <a:xfrm>
            <a:off x="8229600" y="1873067"/>
            <a:ext cx="1975043" cy="270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2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38933-5463-49C5-A66D-FFC03903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into building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CCDDE-0DF3-4DA7-BCE4-4755E8B00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5" y="5093129"/>
            <a:ext cx="11533187" cy="991362"/>
          </a:xfrm>
        </p:spPr>
        <p:txBody>
          <a:bodyPr/>
          <a:lstStyle/>
          <a:p>
            <a:r>
              <a:rPr lang="en-US" sz="1600" dirty="0"/>
              <a:t>Extends the compose window</a:t>
            </a:r>
          </a:p>
          <a:p>
            <a:r>
              <a:rPr lang="en-US" sz="1600" dirty="0"/>
              <a:t>Provides rich user interface for selecting information to include in message</a:t>
            </a:r>
          </a:p>
          <a:p>
            <a:r>
              <a:rPr lang="en-US" sz="1600" dirty="0"/>
              <a:t>Leverages bot communication (Activities, schema)</a:t>
            </a:r>
          </a:p>
        </p:txBody>
      </p:sp>
      <p:pic>
        <p:nvPicPr>
          <p:cNvPr id="1031" name="Picture 7" descr="Diagram of message flow for compose extensions">
            <a:extLst>
              <a:ext uri="{FF2B5EF4-FFF2-40B4-BE49-F238E27FC236}">
                <a16:creationId xmlns:a16="http://schemas.microsoft.com/office/drawing/2014/main" id="{84AE8471-C1A9-44CA-88D8-3B865220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5" y="2007498"/>
            <a:ext cx="10224903" cy="25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FFB494-CD08-4238-9431-AE4CF3F850A6}"/>
              </a:ext>
            </a:extLst>
          </p:cNvPr>
          <p:cNvCxnSpPr>
            <a:cxnSpLocks/>
          </p:cNvCxnSpPr>
          <p:nvPr/>
        </p:nvCxnSpPr>
        <p:spPr>
          <a:xfrm>
            <a:off x="465135" y="4685831"/>
            <a:ext cx="11533187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CCC764-1B55-47C4-9723-1640A3518C74}"/>
              </a:ext>
            </a:extLst>
          </p:cNvPr>
          <p:cNvCxnSpPr>
            <a:cxnSpLocks/>
          </p:cNvCxnSpPr>
          <p:nvPr/>
        </p:nvCxnSpPr>
        <p:spPr>
          <a:xfrm>
            <a:off x="465135" y="1649863"/>
            <a:ext cx="11533187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400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E0BF3-71DE-4244-A3DB-3EF977459C36}"/>
              </a:ext>
            </a:extLst>
          </p:cNvPr>
          <p:cNvGrpSpPr/>
          <p:nvPr/>
        </p:nvGrpSpPr>
        <p:grpSpPr>
          <a:xfrm>
            <a:off x="5969826" y="673767"/>
            <a:ext cx="7952198" cy="6477167"/>
            <a:chOff x="4911047" y="1376737"/>
            <a:chExt cx="7952198" cy="534256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EF1444-3AEB-4BFB-B310-14A60D03E04E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004802-2E35-467D-976C-EE80E412F66B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249591" cy="411162"/>
          </a:xfrm>
        </p:spPr>
        <p:txBody>
          <a:bodyPr/>
          <a:lstStyle/>
          <a:p>
            <a:r>
              <a:rPr lang="en-US" dirty="0"/>
              <a:t>Deep-dive –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885405"/>
          </a:xfrm>
        </p:spPr>
        <p:txBody>
          <a:bodyPr/>
          <a:lstStyle/>
          <a:p>
            <a:r>
              <a:rPr lang="en-US" sz="2000" dirty="0" err="1">
                <a:latin typeface="+mj-lt"/>
              </a:rPr>
              <a:t>composeExtension</a:t>
            </a:r>
            <a:r>
              <a:rPr lang="en-US" sz="2000" dirty="0">
                <a:latin typeface="+mj-lt"/>
              </a:rPr>
              <a:t> node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Associated with a registered application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Personal and Team scopes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Define command UI and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2000" dirty="0">
                <a:latin typeface="+mj-lt"/>
              </a:rPr>
              <a:t>Multiple extensions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Your extension shown along</a:t>
            </a:r>
            <a:br>
              <a:rPr lang="en-US" sz="1600" b="0" dirty="0">
                <a:solidFill>
                  <a:schemeClr val="tx1"/>
                </a:solidFill>
              </a:rPr>
            </a:br>
            <a:r>
              <a:rPr lang="en-US" sz="1600" b="0" dirty="0">
                <a:solidFill>
                  <a:schemeClr val="tx1"/>
                </a:solidFill>
              </a:rPr>
              <a:t>with all others added to Teams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8738" y="1176126"/>
            <a:ext cx="5653087" cy="5527282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"composeExtensions":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"botId": "[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MicrosoftAppId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"team"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"canUpdateConfiguration": true,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"commands":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"id":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searchCmd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"description": "Search Bot Channels",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"title": "Bot Channels",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"initialRun": false,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"parameters":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"name":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searchText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"description": "Enter your search text",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"title": "Search Text“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dirty="0"/>
          </a:p>
        </p:txBody>
      </p:sp>
      <p:pic>
        <p:nvPicPr>
          <p:cNvPr id="3074" name="Picture 2" descr="Screenshot of list of compose extensions in Teams">
            <a:extLst>
              <a:ext uri="{FF2B5EF4-FFF2-40B4-BE49-F238E27FC236}">
                <a16:creationId xmlns:a16="http://schemas.microsoft.com/office/drawing/2014/main" id="{F6CF121D-A79D-4B0F-B9DC-A18538FC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708" y="3083723"/>
            <a:ext cx="2266030" cy="3131824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433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89035-CEA4-4AF5-AFFA-6643D4E9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Command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D77BA-EFB2-4965-BF06-611C9650C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09940"/>
            <a:ext cx="11533187" cy="307777"/>
          </a:xfrm>
        </p:spPr>
        <p:txBody>
          <a:bodyPr/>
          <a:lstStyle/>
          <a:p>
            <a:r>
              <a:rPr lang="en-US" dirty="0"/>
              <a:t>Manifest properties describe command. UI is generated by Teams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652F76-717C-447F-AD21-F4D1B3BE9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45313"/>
              </p:ext>
            </p:extLst>
          </p:nvPr>
        </p:nvGraphicFramePr>
        <p:xfrm>
          <a:off x="465137" y="2053046"/>
          <a:ext cx="10808452" cy="4119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904">
                  <a:extLst>
                    <a:ext uri="{9D8B030D-6E8A-4147-A177-3AD203B41FA5}">
                      <a16:colId xmlns:a16="http://schemas.microsoft.com/office/drawing/2014/main" val="1894445532"/>
                    </a:ext>
                  </a:extLst>
                </a:gridCol>
                <a:gridCol w="7241548">
                  <a:extLst>
                    <a:ext uri="{9D8B030D-6E8A-4147-A177-3AD203B41FA5}">
                      <a16:colId xmlns:a16="http://schemas.microsoft.com/office/drawing/2014/main" val="2997665828"/>
                    </a:ext>
                  </a:extLst>
                </a:gridCol>
              </a:tblGrid>
              <a:tr h="40710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  <a:latin typeface="+mj-lt"/>
                        </a:rPr>
                        <a:t>Property name</a:t>
                      </a:r>
                    </a:p>
                  </a:txBody>
                  <a:tcPr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  <a:latin typeface="+mj-lt"/>
                        </a:rPr>
                        <a:t>Purpose</a:t>
                      </a:r>
                    </a:p>
                  </a:txBody>
                  <a:tcPr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8121092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id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 ID that you assign to this command. The user request will include this ID.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22294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Command name. This value appears in the UI.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59883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Help text indicating what this command does.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0853"/>
                  </a:ext>
                </a:extLst>
              </a:tr>
              <a:tr h="634707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initialRun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set to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indicates this command should be executed</a:t>
                      </a:r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as soon as the user chooses this command in the UI.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69786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 of parameters.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97353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parameter.name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name of the parameter. This is sent to your service in the user request.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280445"/>
                  </a:ext>
                </a:extLst>
              </a:tr>
              <a:tr h="634707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parameter.description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Describes this parameter’s purposes or example of the value that should be provided. This value appears in the UI.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47754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parameter.title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Short user-friendly parameter title or label.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4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633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2005456"/>
            <a:ext cx="4672346" cy="3077766"/>
          </a:xfrm>
        </p:spPr>
        <p:txBody>
          <a:bodyPr/>
          <a:lstStyle/>
          <a:p>
            <a:r>
              <a:rPr lang="en-US" sz="2000" b="0" dirty="0">
                <a:solidFill>
                  <a:schemeClr val="accent1"/>
                </a:solidFill>
                <a:latin typeface="+mj-lt"/>
              </a:rPr>
              <a:t>Activity payload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Type is </a:t>
            </a:r>
            <a:r>
              <a:rPr lang="en-US" sz="1600" dirty="0">
                <a:latin typeface="Consolas" panose="020B0609020204030204" pitchFamily="49" charset="0"/>
              </a:rPr>
              <a:t>invoke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Name identifies type of event </a:t>
            </a:r>
          </a:p>
          <a:p>
            <a:pPr lvl="1">
              <a:spcBef>
                <a:spcPts val="400"/>
              </a:spcBef>
            </a:pP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/query</a:t>
            </a:r>
          </a:p>
          <a:p>
            <a:pPr lvl="1">
              <a:spcBef>
                <a:spcPts val="400"/>
              </a:spcBef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querySettingUrl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400"/>
              </a:spcBef>
            </a:pP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/setting</a:t>
            </a:r>
          </a:p>
          <a:p>
            <a:pPr lvl="1">
              <a:spcBef>
                <a:spcPts val="1200"/>
              </a:spcBef>
            </a:pPr>
            <a:r>
              <a:rPr lang="en-US" sz="1600" dirty="0">
                <a:latin typeface="+mj-lt"/>
              </a:rPr>
              <a:t>Sent to registered bot endpoint</a:t>
            </a:r>
          </a:p>
          <a:p>
            <a:pPr lvl="1">
              <a:spcBef>
                <a:spcPts val="1200"/>
              </a:spcBef>
            </a:pPr>
            <a:r>
              <a:rPr lang="en-US" sz="1600" dirty="0">
                <a:latin typeface="+mj-lt"/>
              </a:rPr>
              <a:t>Teams Connector NuGet package provides detection methods and data models</a:t>
            </a:r>
          </a:p>
          <a:p>
            <a:endParaRPr lang="en-US" sz="1800" dirty="0"/>
          </a:p>
        </p:txBody>
      </p:sp>
      <p:pic>
        <p:nvPicPr>
          <p:cNvPr id="4100" name="Picture 4" descr="C:\Users\Paul\AppData\Local\Temp\SNAGHTML1bb15bda.PNG">
            <a:extLst>
              <a:ext uri="{FF2B5EF4-FFF2-40B4-BE49-F238E27FC236}">
                <a16:creationId xmlns:a16="http://schemas.microsoft.com/office/drawing/2014/main" id="{C81F0CE8-F8D1-41B6-B761-213D0736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37" y="1837013"/>
            <a:ext cx="5131886" cy="41055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8192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005456"/>
            <a:ext cx="5653087" cy="3026470"/>
          </a:xfrm>
        </p:spPr>
        <p:txBody>
          <a:bodyPr/>
          <a:lstStyle/>
          <a:p>
            <a:r>
              <a:rPr lang="en-US" sz="2000" b="0" dirty="0">
                <a:solidFill>
                  <a:schemeClr val="accent1"/>
                </a:solidFill>
                <a:latin typeface="+mj-lt"/>
              </a:rPr>
              <a:t>Query events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Query data sent to bot</a:t>
            </a:r>
          </a:p>
          <a:p>
            <a:pPr>
              <a:spcBef>
                <a:spcPts val="1200"/>
              </a:spcBef>
            </a:pPr>
            <a:r>
              <a:rPr lang="en-US" sz="1600" dirty="0" err="1">
                <a:latin typeface="Consolas" panose="020B0609020204030204" pitchFamily="49" charset="0"/>
              </a:rPr>
              <a:t>Activity.GetComposeExtensionQueryData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lvl="1">
              <a:spcBef>
                <a:spcPts val="400"/>
              </a:spcBef>
            </a:pPr>
            <a:r>
              <a:rPr lang="en-US" b="0" dirty="0">
                <a:solidFill>
                  <a:schemeClr val="tx1"/>
                </a:solidFill>
              </a:rPr>
              <a:t>Verify </a:t>
            </a:r>
            <a:r>
              <a:rPr lang="en-US" b="0" dirty="0" err="1">
                <a:solidFill>
                  <a:schemeClr val="tx1"/>
                </a:solidFill>
              </a:rPr>
              <a:t>commandId</a:t>
            </a:r>
            <a:r>
              <a:rPr lang="en-US" b="0" dirty="0">
                <a:solidFill>
                  <a:schemeClr val="tx1"/>
                </a:solidFill>
              </a:rPr>
              <a:t> and parameters</a:t>
            </a:r>
          </a:p>
          <a:p>
            <a:pPr lvl="1">
              <a:spcBef>
                <a:spcPts val="400"/>
              </a:spcBef>
            </a:pPr>
            <a:r>
              <a:rPr lang="en-US" b="0" dirty="0">
                <a:solidFill>
                  <a:schemeClr val="tx1"/>
                </a:solidFill>
              </a:rPr>
              <a:t>Use parameter value to query your service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Respond with attachment layout of “List”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Hero Card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Thumbnail Card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O365Connector Card</a:t>
            </a: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70B34-D7F0-4269-844B-F323F116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90" y="1731532"/>
            <a:ext cx="2723809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28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005456"/>
            <a:ext cx="4539999" cy="3831755"/>
          </a:xfrm>
        </p:spPr>
        <p:txBody>
          <a:bodyPr/>
          <a:lstStyle/>
          <a:p>
            <a:r>
              <a:rPr lang="en-US" sz="2000" b="0" dirty="0">
                <a:solidFill>
                  <a:schemeClr val="accent1"/>
                </a:solidFill>
                <a:latin typeface="+mj-lt"/>
              </a:rPr>
              <a:t>Settings events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If </a:t>
            </a:r>
            <a:r>
              <a:rPr lang="en-US" sz="1600" b="0" dirty="0" err="1">
                <a:latin typeface="+mj-lt"/>
              </a:rPr>
              <a:t>canUpdateConfiguration</a:t>
            </a:r>
            <a:r>
              <a:rPr lang="en-US" sz="1600" b="0" dirty="0">
                <a:latin typeface="+mj-lt"/>
              </a:rPr>
              <a:t> is true, Teams will send Settings events in response to user action</a:t>
            </a:r>
          </a:p>
          <a:p>
            <a:pPr>
              <a:spcBef>
                <a:spcPts val="1200"/>
              </a:spcBef>
            </a:pPr>
            <a:r>
              <a:rPr lang="en-US" sz="1600" dirty="0" err="1">
                <a:latin typeface="Consolas" panose="020B0609020204030204" pitchFamily="49" charset="0"/>
              </a:rPr>
              <a:t>onQuerySettingsUrl</a:t>
            </a:r>
            <a:endParaRPr lang="en-US" sz="1600" dirty="0">
              <a:latin typeface="Consolas" panose="020B0609020204030204" pitchFamily="49" charset="0"/>
            </a:endParaRPr>
          </a:p>
          <a:p>
            <a:pPr lvl="1">
              <a:spcBef>
                <a:spcPts val="6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Sent when “Settings” clicked</a:t>
            </a:r>
          </a:p>
          <a:p>
            <a:pPr lvl="1">
              <a:spcBef>
                <a:spcPts val="6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Return </a:t>
            </a:r>
            <a:r>
              <a:rPr lang="en-US" sz="1600" b="0" dirty="0" err="1">
                <a:solidFill>
                  <a:schemeClr val="tx1"/>
                </a:solidFill>
                <a:latin typeface="+mj-lt"/>
              </a:rPr>
              <a:t>Url</a:t>
            </a:r>
            <a:r>
              <a:rPr lang="en-US" sz="1600" b="0" dirty="0">
                <a:solidFill>
                  <a:schemeClr val="tx1"/>
                </a:solidFill>
                <a:latin typeface="+mj-lt"/>
              </a:rPr>
              <a:t> of settings page</a:t>
            </a:r>
          </a:p>
          <a:p>
            <a:pPr lvl="1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Teams will render page</a:t>
            </a:r>
            <a:endParaRPr lang="en-US" sz="1600" b="0" dirty="0">
              <a:solidFill>
                <a:schemeClr val="tx1"/>
              </a:solidFill>
              <a:latin typeface="+mj-lt"/>
            </a:endParaRPr>
          </a:p>
          <a:p>
            <a:pPr>
              <a:spcBef>
                <a:spcPts val="1200"/>
              </a:spcBef>
            </a:pPr>
            <a:r>
              <a:rPr lang="en-US" sz="1600" dirty="0" err="1">
                <a:latin typeface="Consolas" panose="020B0609020204030204" pitchFamily="49" charset="0"/>
              </a:rPr>
              <a:t>onSettingsUpdate</a:t>
            </a:r>
            <a:endParaRPr lang="en-US" sz="1600" dirty="0">
              <a:latin typeface="Consolas" panose="020B0609020204030204" pitchFamily="49" charset="0"/>
            </a:endParaRPr>
          </a:p>
          <a:p>
            <a:pPr lvl="1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Sent when settings page is closed</a:t>
            </a:r>
          </a:p>
          <a:p>
            <a:pPr lvl="1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Storage of settings is developer responsibility</a:t>
            </a:r>
          </a:p>
          <a:p>
            <a:endParaRPr lang="en-US" sz="1800" dirty="0"/>
          </a:p>
        </p:txBody>
      </p:sp>
      <p:pic>
        <p:nvPicPr>
          <p:cNvPr id="4098" name="Picture 2" descr="Screenshots of locations of Settings menu item">
            <a:extLst>
              <a:ext uri="{FF2B5EF4-FFF2-40B4-BE49-F238E27FC236}">
                <a16:creationId xmlns:a16="http://schemas.microsoft.com/office/drawing/2014/main" id="{DDE6CD46-DC30-4FC3-8DED-E4C90CBFA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26"/>
          <a:stretch/>
        </p:blipFill>
        <p:spPr bwMode="auto">
          <a:xfrm>
            <a:off x="5744079" y="2046083"/>
            <a:ext cx="6097835" cy="2026554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7923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Advanced Teams Bot capabilities</Template>
  <TotalTime>637</TotalTime>
  <Words>974</Words>
  <Application>Microsoft Office PowerPoint</Application>
  <PresentationFormat>Custom</PresentationFormat>
  <Paragraphs>136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Microsoft Teams Apps – Advanced Techniques</vt:lpstr>
      <vt:lpstr>Compose Extensions-</vt:lpstr>
      <vt:lpstr>Introduction to Messaging Extensions</vt:lpstr>
      <vt:lpstr>Deep-dive into building extension</vt:lpstr>
      <vt:lpstr>Deep-dive – Manifest</vt:lpstr>
      <vt:lpstr>Deep-dive – Command </vt:lpstr>
      <vt:lpstr>Deep-dive – Events</vt:lpstr>
      <vt:lpstr>Deep-dive – Events</vt:lpstr>
      <vt:lpstr>Deep-dive – Events</vt:lpstr>
      <vt:lpstr>Deep Dive – Other considerations</vt:lpstr>
      <vt:lpstr>Demo Messaging Extensions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Apps – Advanced Techniques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13</cp:revision>
  <dcterms:created xsi:type="dcterms:W3CDTF">2017-09-01T23:59:30Z</dcterms:created>
  <dcterms:modified xsi:type="dcterms:W3CDTF">2018-08-21T13:05:49Z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2017-10-06T07:24:47.9578690-07:00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